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0"/>
  </p:notesMasterIdLst>
  <p:handoutMasterIdLst>
    <p:handoutMasterId r:id="rId21"/>
  </p:handoutMasterIdLst>
  <p:sldIdLst>
    <p:sldId id="256" r:id="rId3"/>
    <p:sldId id="269" r:id="rId4"/>
    <p:sldId id="257"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p:restoredTop sz="94600"/>
  </p:normalViewPr>
  <p:slideViewPr>
    <p:cSldViewPr snapToGrid="0">
      <p:cViewPr varScale="1">
        <p:scale>
          <a:sx n="34" d="100"/>
          <a:sy n="34" d="100"/>
        </p:scale>
        <p:origin x="-84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DDED38-FA42-415C-956C-8DE251FD2377}" type="datetimeFigureOut">
              <a:rPr lang="en-US" smtClean="0"/>
              <a:t>8/5/2011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356DD8-B3CA-401C-ACF2-FEE079D8AE6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E12D298-A1A7-4C0A-9287-33A5897A58A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Class time should equal approximately</a:t>
            </a:r>
            <a:r>
              <a:rPr lang="en-US" baseline="0" dirty="0" smtClean="0"/>
              <a:t> 280 hours, half of which should be on line. It would be in your best interest to think of some group book studies, projects that can be developed in groups on line, and others you will think of.  These activities may need to be done strictly on line. </a:t>
            </a:r>
            <a:endParaRPr lang="en-US" dirty="0"/>
          </a:p>
        </p:txBody>
      </p:sp>
      <p:sp>
        <p:nvSpPr>
          <p:cNvPr id="4" name="Slide Number Placeholder 3"/>
          <p:cNvSpPr>
            <a:spLocks noGrp="1"/>
          </p:cNvSpPr>
          <p:nvPr>
            <p:ph type="sldNum" sz="quarter" idx="10"/>
          </p:nvPr>
        </p:nvSpPr>
        <p:spPr/>
        <p:txBody>
          <a:bodyPr/>
          <a:lstStyle/>
          <a:p>
            <a:pPr>
              <a:defRPr/>
            </a:pPr>
            <a:fld id="{DE12D298-A1A7-4C0A-9287-33A5897A58A4}" type="slidenum">
              <a:rPr lang="en-US" smtClean="0"/>
              <a:pPr>
                <a:defRPr/>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sure</a:t>
            </a:r>
            <a:r>
              <a:rPr lang="en-US" baseline="0" dirty="0" smtClean="0"/>
              <a:t> you check out 21</a:t>
            </a:r>
            <a:r>
              <a:rPr lang="en-US" baseline="30000" dirty="0" smtClean="0"/>
              <a:t>st</a:t>
            </a:r>
            <a:r>
              <a:rPr lang="en-US" baseline="0" dirty="0" smtClean="0"/>
              <a:t> century teaching strategies and standards on line. </a:t>
            </a:r>
            <a:endParaRPr lang="en-US" dirty="0"/>
          </a:p>
        </p:txBody>
      </p:sp>
      <p:sp>
        <p:nvSpPr>
          <p:cNvPr id="4" name="Slide Number Placeholder 3"/>
          <p:cNvSpPr>
            <a:spLocks noGrp="1"/>
          </p:cNvSpPr>
          <p:nvPr>
            <p:ph type="sldNum" sz="quarter" idx="10"/>
          </p:nvPr>
        </p:nvSpPr>
        <p:spPr/>
        <p:txBody>
          <a:bodyPr/>
          <a:lstStyle/>
          <a:p>
            <a:pPr>
              <a:defRPr/>
            </a:pPr>
            <a:fld id="{DE12D298-A1A7-4C0A-9287-33A5897A58A4}"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en-US" smtClean="0"/>
              <a:t>Click to edit Master title style</a:t>
            </a:r>
            <a:endParaRPr lang="en-US"/>
          </a:p>
        </p:txBody>
      </p:sp>
      <p:sp>
        <p:nvSpPr>
          <p:cNvPr id="22531"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15F05D8D-E445-4323-A930-A533CF3A51F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FD02C4-D657-411A-892A-4F1A699C951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F660D93-8B09-45FF-A133-63457590184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9699" name="Rectangle 3"/>
          <p:cNvSpPr>
            <a:spLocks noGrp="1" noChangeArrowheads="1"/>
          </p:cNvSpPr>
          <p:nvPr>
            <p:ph type="ctrTitle"/>
          </p:nvPr>
        </p:nvSpPr>
        <p:spPr>
          <a:xfrm>
            <a:off x="455613" y="2130425"/>
            <a:ext cx="7313612" cy="1470025"/>
          </a:xfrm>
        </p:spPr>
        <p:txBody>
          <a:bodyPr/>
          <a:lstStyle>
            <a:lvl1pPr>
              <a:defRPr/>
            </a:lvl1pPr>
          </a:lstStyle>
          <a:p>
            <a:r>
              <a:rPr lang="en-US"/>
              <a:t>Click to edit Master title style</a:t>
            </a:r>
          </a:p>
        </p:txBody>
      </p:sp>
      <p:sp>
        <p:nvSpPr>
          <p:cNvPr id="29700"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smtClean="0"/>
            </a:lvl1pPr>
          </a:lstStyle>
          <a:p>
            <a:pPr>
              <a:defRPr/>
            </a:pPr>
            <a:endParaRPr lang="en-US"/>
          </a:p>
        </p:txBody>
      </p:sp>
      <p:sp>
        <p:nvSpPr>
          <p:cNvPr id="6" name="Rectangle 6"/>
          <p:cNvSpPr>
            <a:spLocks noGrp="1" noChangeArrowheads="1"/>
          </p:cNvSpPr>
          <p:nvPr>
            <p:ph type="ftr" sz="quarter" idx="11"/>
          </p:nvPr>
        </p:nvSpPr>
        <p:spPr/>
        <p:txBody>
          <a:bodyPr/>
          <a:lstStyle>
            <a:lvl1pPr>
              <a:defRPr smtClean="0"/>
            </a:lvl1pPr>
          </a:lstStyle>
          <a:p>
            <a:pPr>
              <a:defRPr/>
            </a:pPr>
            <a:endParaRPr lang="en-US"/>
          </a:p>
        </p:txBody>
      </p:sp>
      <p:sp>
        <p:nvSpPr>
          <p:cNvPr id="7" name="Rectangle 7"/>
          <p:cNvSpPr>
            <a:spLocks noGrp="1" noChangeArrowheads="1"/>
          </p:cNvSpPr>
          <p:nvPr>
            <p:ph type="sldNum" sz="quarter" idx="12"/>
          </p:nvPr>
        </p:nvSpPr>
        <p:spPr/>
        <p:txBody>
          <a:bodyPr/>
          <a:lstStyle>
            <a:lvl1pPr>
              <a:defRPr smtClean="0"/>
            </a:lvl1pPr>
          </a:lstStyle>
          <a:p>
            <a:pPr>
              <a:defRPr/>
            </a:pPr>
            <a:fld id="{D4054145-7BB0-4A6B-A9D0-EE4A97F517F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6EB0D23-48AA-40C8-9A18-4262069BBCC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0F9074B-6CC5-4432-9DA0-C33DBC7E64C5}"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F8247342-1210-4F56-A32C-8F5AF18247E8}"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303B5D35-395A-4611-8F52-432C2D3DF00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B548968B-62B3-4B31-B610-89D92739045B}"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614F2C3A-3FCB-4594-A424-34A30E388E2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5864BD54-FCA1-4159-A042-197BDBD15A9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585E17-9C2C-4A2C-A568-F5E821460B05}"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4F1123A2-6483-40BF-A7BE-3BBBC54F7EAC}"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E562BBC-1AE2-4D60-9879-2B016EB2302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2CBEC01-98E6-48A7-8370-504925585D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B0A3F7-2E8A-43CF-97AB-208C0EC7CE4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7FAFA8-399E-4BCB-BAFA-C902D42ECDD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CD69A6B-D260-4840-8250-E0FA897A3FF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FC1CB07-19F8-4B65-BC30-46D37AB1122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E05E2F0-1122-4B44-A54F-53A61F05606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CC7880-4ADA-422F-B765-6B256CA3471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6CB88D-974A-4773-8B03-7D8AD588BA4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2A2F1E8B-42B8-436B-B9F6-108AFD9BC1AB}"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9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cs typeface="Arial" charset="0"/>
        </a:defRPr>
      </a:lvl2pPr>
      <a:lvl3pPr algn="l" rtl="0" fontAlgn="base">
        <a:spcBef>
          <a:spcPct val="0"/>
        </a:spcBef>
        <a:spcAft>
          <a:spcPct val="0"/>
        </a:spcAft>
        <a:buClr>
          <a:schemeClr val="tx1"/>
        </a:buClr>
        <a:defRPr sz="3200">
          <a:solidFill>
            <a:schemeClr val="tx1"/>
          </a:solidFill>
          <a:latin typeface="Arial" charset="0"/>
          <a:cs typeface="Arial" charset="0"/>
        </a:defRPr>
      </a:lvl3pPr>
      <a:lvl4pPr algn="l" rtl="0" fontAlgn="base">
        <a:spcBef>
          <a:spcPct val="0"/>
        </a:spcBef>
        <a:spcAft>
          <a:spcPct val="0"/>
        </a:spcAft>
        <a:buClr>
          <a:schemeClr val="tx1"/>
        </a:buClr>
        <a:defRPr sz="3200">
          <a:solidFill>
            <a:schemeClr val="tx1"/>
          </a:solidFill>
          <a:latin typeface="Arial" charset="0"/>
          <a:cs typeface="Arial" charset="0"/>
        </a:defRPr>
      </a:lvl4pPr>
      <a:lvl5pPr algn="l" rtl="0" fontAlgn="base">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cs typeface="+mn-cs"/>
        </a:defRPr>
      </a:lvl2pPr>
      <a:lvl3pPr marL="1143000" indent="-228600" algn="l" rtl="0" fontAlgn="base">
        <a:spcBef>
          <a:spcPct val="20000"/>
        </a:spcBef>
        <a:spcAft>
          <a:spcPct val="0"/>
        </a:spcAft>
        <a:buClr>
          <a:schemeClr val="tx1"/>
        </a:buClr>
        <a:buChar char="•"/>
        <a:defRPr sz="2400">
          <a:solidFill>
            <a:schemeClr val="tx1"/>
          </a:solidFill>
          <a:latin typeface="+mn-lt"/>
          <a:cs typeface="+mn-cs"/>
        </a:defRPr>
      </a:lvl3pPr>
      <a:lvl4pPr marL="1600200" indent="-228600" algn="l" rtl="0" fontAlgn="base">
        <a:spcBef>
          <a:spcPct val="20000"/>
        </a:spcBef>
        <a:spcAft>
          <a:spcPct val="0"/>
        </a:spcAft>
        <a:buClr>
          <a:schemeClr val="tx1"/>
        </a:buClr>
        <a:buChar char="•"/>
        <a:defRPr sz="2400">
          <a:solidFill>
            <a:schemeClr val="tx1"/>
          </a:solidFill>
          <a:latin typeface="+mn-lt"/>
          <a:cs typeface="+mn-cs"/>
        </a:defRPr>
      </a:lvl4pPr>
      <a:lvl5pPr marL="2057400" indent="-228600" algn="l" rtl="0" fontAlgn="base">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051"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7ADF0DA8-1656-4C11-BECF-72B70862AA05}"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95"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687638" y="1524000"/>
            <a:ext cx="4814887" cy="2076450"/>
          </a:xfrm>
        </p:spPr>
        <p:txBody>
          <a:bodyPr/>
          <a:lstStyle/>
          <a:p>
            <a:r>
              <a:rPr lang="en-US" b="1" smtClean="0">
                <a:latin typeface="Arial Narrow" pitchFamily="34" charset="0"/>
              </a:rPr>
              <a:t>Adjunct Training for Elementary and Middle Grades Masters Program</a:t>
            </a:r>
          </a:p>
        </p:txBody>
      </p:sp>
      <p:sp>
        <p:nvSpPr>
          <p:cNvPr id="5123" name="Rectangle 3"/>
          <p:cNvSpPr>
            <a:spLocks noGrp="1" noChangeArrowheads="1"/>
          </p:cNvSpPr>
          <p:nvPr>
            <p:ph type="subTitle" idx="1"/>
          </p:nvPr>
        </p:nvSpPr>
        <p:spPr/>
        <p:txBody>
          <a:bodyPr/>
          <a:lstStyle/>
          <a:p>
            <a:pPr algn="ctr"/>
            <a:r>
              <a:rPr lang="en-US" smtClean="0">
                <a:latin typeface="Arial Narrow" pitchFamily="34" charset="0"/>
              </a:rPr>
              <a:t>Gardner-Webb University Graduate Program</a:t>
            </a:r>
          </a:p>
          <a:p>
            <a:pPr algn="ctr"/>
            <a:r>
              <a:rPr lang="en-US" smtClean="0">
                <a:latin typeface="Arial Narrow" pitchFamily="34" charset="0"/>
              </a:rPr>
              <a:t>Dr. Jane King – Elementary</a:t>
            </a:r>
          </a:p>
          <a:p>
            <a:pPr algn="ctr"/>
            <a:r>
              <a:rPr lang="en-US" smtClean="0">
                <a:latin typeface="Arial Narrow" pitchFamily="34" charset="0"/>
              </a:rPr>
              <a:t>Dr. Kelly Taylor - Middle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2400" b="1" i="1" u="sng" smtClean="0"/>
              <a:t>Middle Grades</a:t>
            </a:r>
            <a:r>
              <a:rPr lang="en-US" sz="2400" b="1" i="1" smtClean="0"/>
              <a:t>:</a:t>
            </a:r>
          </a:p>
        </p:txBody>
      </p:sp>
      <p:sp>
        <p:nvSpPr>
          <p:cNvPr id="13315" name="Content Placeholder 2"/>
          <p:cNvSpPr>
            <a:spLocks noGrp="1"/>
          </p:cNvSpPr>
          <p:nvPr>
            <p:ph idx="1"/>
          </p:nvPr>
        </p:nvSpPr>
        <p:spPr/>
        <p:txBody>
          <a:bodyPr/>
          <a:lstStyle/>
          <a:p>
            <a:pPr eaLnBrk="1" hangingPunct="1"/>
            <a:r>
              <a:rPr lang="en-US" dirty="0" smtClean="0"/>
              <a:t>EDUC 641 Philosophy, History, and the True Middle School (6 hrs.) (1 hr. capstone)</a:t>
            </a:r>
          </a:p>
          <a:p>
            <a:pPr eaLnBrk="1" hangingPunct="1"/>
            <a:r>
              <a:rPr lang="en-US" dirty="0" smtClean="0"/>
              <a:t>EDUC 642 Measurement, Assessment, and Action Research for 21</a:t>
            </a:r>
            <a:r>
              <a:rPr lang="en-US" baseline="30000" dirty="0" smtClean="0"/>
              <a:t>st</a:t>
            </a:r>
            <a:r>
              <a:rPr lang="en-US" dirty="0" smtClean="0"/>
              <a:t> Century Teachers (6 hrs.)</a:t>
            </a:r>
          </a:p>
          <a:p>
            <a:pPr eaLnBrk="1" hangingPunct="1"/>
            <a:r>
              <a:rPr lang="en-US" dirty="0" smtClean="0"/>
              <a:t>EDUC 643 Current Issues in Middle Grades Education (6 hrs.) (1hr. capstone)</a:t>
            </a:r>
          </a:p>
          <a:p>
            <a:pPr eaLnBrk="1" hangingPunct="1"/>
            <a:r>
              <a:rPr lang="en-US" dirty="0" smtClean="0"/>
              <a:t>EDUC 644 Teaching Strategies for Diverse Populations (6 hrs.)</a:t>
            </a:r>
          </a:p>
          <a:p>
            <a:pPr eaLnBrk="1" hangingPunct="1"/>
            <a:r>
              <a:rPr lang="en-US" dirty="0" smtClean="0"/>
              <a:t>EDUC 645 Teaching Content Literacy in the Age of Accountability (6 hrs.) (1 hr. capstone)</a:t>
            </a:r>
          </a:p>
          <a:p>
            <a:pPr eaLnBrk="1" hangingPunct="1"/>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eaLnBrk="1" hangingPunct="1"/>
            <a:r>
              <a:rPr lang="en-US" smtClean="0"/>
              <a:t>Courses</a:t>
            </a:r>
          </a:p>
        </p:txBody>
      </p:sp>
      <p:sp>
        <p:nvSpPr>
          <p:cNvPr id="14339" name="Content Placeholder 2"/>
          <p:cNvSpPr>
            <a:spLocks noGrp="1"/>
          </p:cNvSpPr>
          <p:nvPr>
            <p:ph idx="1"/>
          </p:nvPr>
        </p:nvSpPr>
        <p:spPr/>
        <p:txBody>
          <a:bodyPr/>
          <a:lstStyle/>
          <a:p>
            <a:pPr eaLnBrk="1" hangingPunct="1"/>
            <a:r>
              <a:rPr lang="en-US" dirty="0" smtClean="0"/>
              <a:t>Courses are designed to be taught using a hybrid model which requires instructors and students to complete assignments on line for up to 50% of the class.  Each instructor and teacher will need to be certified by the technology department on the use of Blackboard and will use Blackboard as an integral part of teaching.  Students should be expected to locate the course syllabus and class assignments that you have placed on Blackboard. With practice, Blackboard will become an integral part of your teaching .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ctr" eaLnBrk="1" hangingPunct="1"/>
            <a:r>
              <a:rPr lang="en-US" smtClean="0"/>
              <a:t>Sample Syllabus</a:t>
            </a:r>
          </a:p>
        </p:txBody>
      </p:sp>
      <p:sp>
        <p:nvSpPr>
          <p:cNvPr id="15363" name="Content Placeholder 2"/>
          <p:cNvSpPr>
            <a:spLocks noGrp="1"/>
          </p:cNvSpPr>
          <p:nvPr>
            <p:ph idx="1"/>
          </p:nvPr>
        </p:nvSpPr>
        <p:spPr/>
        <p:txBody>
          <a:bodyPr/>
          <a:lstStyle/>
          <a:p>
            <a:pPr eaLnBrk="1" hangingPunct="1"/>
            <a:r>
              <a:rPr lang="en-US" dirty="0" smtClean="0"/>
              <a:t>Syllabi for each course have been developed and will be sent to you via email.  As an adjunct, you will be expected to follow the syllabus to ensure completion of all requirements for students.  Classroom activities will be developed by the instructor to align with the topics being taught.  It is important to utilize the latest 21</a:t>
            </a:r>
            <a:r>
              <a:rPr lang="en-US" baseline="30000" dirty="0" smtClean="0"/>
              <a:t>st</a:t>
            </a:r>
            <a:r>
              <a:rPr lang="en-US" dirty="0" smtClean="0"/>
              <a:t> century teaching/learning strategies in this process.  </a:t>
            </a:r>
          </a:p>
          <a:p>
            <a:pPr eaLnBrk="1" hangingPunct="1"/>
            <a:endParaRPr lang="en-US" dirty="0" smtClean="0"/>
          </a:p>
          <a:p>
            <a:pPr eaLnBrk="1" hangingPunct="1"/>
            <a:r>
              <a:rPr lang="en-US" dirty="0" smtClean="0"/>
              <a:t>Each syllabus will include  a course description, course objectives, required capstone components, and a calendar of weekly assignments and class activities.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ctr" eaLnBrk="1" hangingPunct="1"/>
            <a:r>
              <a:rPr lang="en-US" smtClean="0"/>
              <a:t>Developing a Capstone </a:t>
            </a:r>
          </a:p>
        </p:txBody>
      </p:sp>
      <p:sp>
        <p:nvSpPr>
          <p:cNvPr id="16387" name="Content Placeholder 2"/>
          <p:cNvSpPr>
            <a:spLocks noGrp="1"/>
          </p:cNvSpPr>
          <p:nvPr>
            <p:ph idx="1"/>
          </p:nvPr>
        </p:nvSpPr>
        <p:spPr/>
        <p:txBody>
          <a:bodyPr/>
          <a:lstStyle/>
          <a:p>
            <a:pPr eaLnBrk="1" hangingPunct="1"/>
            <a:r>
              <a:rPr lang="en-US" dirty="0" smtClean="0"/>
              <a:t>We have given each first, third, and fifth course an extra hour in order for you to assist students with the capstone process.  Each syllabus has identified exact capstone expectations for each course.  </a:t>
            </a:r>
          </a:p>
          <a:p>
            <a:pPr eaLnBrk="1" hangingPunct="1"/>
            <a:r>
              <a:rPr lang="en-US" dirty="0" smtClean="0"/>
              <a:t>It is the belief of the School of Education that you will study action research and the capstone process and become well adept at each of these two processes.  </a:t>
            </a:r>
          </a:p>
          <a:p>
            <a:pPr eaLnBrk="1" hangingPunct="1"/>
            <a:r>
              <a:rPr lang="en-US" dirty="0" smtClean="0"/>
              <a:t>It is also the belief of the School of Education that you will be knowledgeable of APA research format and will utilize the Gardner-Webb Style Guide and APA Volume 6 as your guide for teaching students. </a:t>
            </a:r>
          </a:p>
          <a:p>
            <a:pPr eaLnBrk="1" hangingPunct="1">
              <a:buFontTx/>
              <a:buNone/>
            </a:pPr>
            <a:r>
              <a:rPr lang="en-US" dirty="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eaLnBrk="1" hangingPunct="1"/>
            <a:r>
              <a:rPr lang="en-US" dirty="0" smtClean="0"/>
              <a:t>Action Research</a:t>
            </a:r>
          </a:p>
        </p:txBody>
      </p:sp>
      <p:sp>
        <p:nvSpPr>
          <p:cNvPr id="17411" name="Content Placeholder 2"/>
          <p:cNvSpPr>
            <a:spLocks noGrp="1"/>
          </p:cNvSpPr>
          <p:nvPr>
            <p:ph idx="1"/>
          </p:nvPr>
        </p:nvSpPr>
        <p:spPr/>
        <p:txBody>
          <a:bodyPr/>
          <a:lstStyle/>
          <a:p>
            <a:pPr eaLnBrk="1" hangingPunct="1"/>
            <a:r>
              <a:rPr lang="en-US" dirty="0" smtClean="0"/>
              <a:t>Dr. King and Dr. Taylor will send you a power point on action research that you will show to your class and use with prepared handouts that will also assist you. </a:t>
            </a:r>
          </a:p>
          <a:p>
            <a:pPr eaLnBrk="1" hangingPunct="1"/>
            <a:endParaRPr lang="en-US" dirty="0" smtClean="0"/>
          </a:p>
          <a:p>
            <a:pPr algn="ctr" eaLnBrk="1" hangingPunct="1">
              <a:buNone/>
            </a:pPr>
            <a:r>
              <a:rPr lang="en-US" sz="3200" dirty="0" smtClean="0"/>
              <a:t> Capstone Development</a:t>
            </a:r>
          </a:p>
          <a:p>
            <a:pPr eaLnBrk="1" hangingPunct="1"/>
            <a:r>
              <a:rPr lang="en-US" dirty="0" smtClean="0"/>
              <a:t>You will also be sent a power point presentation that will explain the development and the contents of the capstone.  Students will need to be shown this power point as well.  A checklist will be sent to you to assist you in reading and editing capstones. You may share the checklist with students.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Task Stream</a:t>
            </a:r>
            <a:endParaRPr lang="en-US" dirty="0"/>
          </a:p>
        </p:txBody>
      </p:sp>
      <p:sp>
        <p:nvSpPr>
          <p:cNvPr id="3" name="Content Placeholder 2"/>
          <p:cNvSpPr>
            <a:spLocks noGrp="1"/>
          </p:cNvSpPr>
          <p:nvPr>
            <p:ph idx="1"/>
          </p:nvPr>
        </p:nvSpPr>
        <p:spPr/>
        <p:txBody>
          <a:bodyPr/>
          <a:lstStyle/>
          <a:p>
            <a:r>
              <a:rPr lang="en-US" dirty="0" smtClean="0"/>
              <a:t>Masters level elementary and middle grades students will be expected to purchase Task Stream accounts to upload various portions of the capstone process during each capstone course (hint-1, 3, and 5)</a:t>
            </a:r>
          </a:p>
          <a:p>
            <a:r>
              <a:rPr lang="en-US" dirty="0" smtClean="0"/>
              <a:t>Instructors will be required to become knowledgeable in the use of Task Stream.  Dr. Taylor will be the Task Stream contact person.</a:t>
            </a:r>
          </a:p>
          <a:p>
            <a:r>
              <a:rPr lang="en-US" dirty="0" smtClean="0"/>
              <a:t>The instructor of each capstone course will become an evaluator of the final capstone. Each evaluator will be responsible for reading the capstone and scoring it according the rubric on Task Stream.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Stream cont. </a:t>
            </a:r>
            <a:endParaRPr lang="en-US" dirty="0"/>
          </a:p>
        </p:txBody>
      </p:sp>
      <p:sp>
        <p:nvSpPr>
          <p:cNvPr id="3" name="Content Placeholder 2"/>
          <p:cNvSpPr>
            <a:spLocks noGrp="1"/>
          </p:cNvSpPr>
          <p:nvPr>
            <p:ph idx="1"/>
          </p:nvPr>
        </p:nvSpPr>
        <p:spPr/>
        <p:txBody>
          <a:bodyPr/>
          <a:lstStyle/>
          <a:p>
            <a:r>
              <a:rPr lang="en-US" dirty="0" smtClean="0"/>
              <a:t>If you teach capstone 1, you will be the mentor/lead evaluator for the students in that class throughout all courses. This means students will come to you with any questions about the capstone. </a:t>
            </a:r>
          </a:p>
          <a:p>
            <a:r>
              <a:rPr lang="en-US" dirty="0" smtClean="0"/>
              <a:t>Capstone 1 submission – instructor of Course 1 will read and grade with the designated rubric.</a:t>
            </a:r>
          </a:p>
          <a:p>
            <a:r>
              <a:rPr lang="en-US" dirty="0" smtClean="0"/>
              <a:t>Capstone 2 submission - instructor of Course 1 and Course 3 will read and grade with the designated rubric.</a:t>
            </a:r>
          </a:p>
          <a:p>
            <a:r>
              <a:rPr lang="en-US" dirty="0" smtClean="0"/>
              <a:t>Capstone 3 – Instructors of Course 1, Course 3 and Course 5 will read and grade with the designated rubric.</a:t>
            </a:r>
          </a:p>
          <a:p>
            <a:r>
              <a:rPr lang="en-US" dirty="0" smtClean="0"/>
              <a:t>Disputed grades will be decided by the portfolio manager.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lgn="ctr">
              <a:buNone/>
            </a:pPr>
            <a:r>
              <a:rPr lang="en-US" sz="3600" dirty="0" smtClean="0"/>
              <a:t>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274638"/>
            <a:ext cx="8590684" cy="1143000"/>
          </a:xfrm>
        </p:spPr>
        <p:txBody>
          <a:bodyPr/>
          <a:lstStyle/>
          <a:p>
            <a:pPr algn="ctr"/>
            <a:r>
              <a:rPr lang="en-US" dirty="0" smtClean="0"/>
              <a:t>Contact Information	</a:t>
            </a:r>
            <a:endParaRPr lang="en-US" dirty="0"/>
          </a:p>
        </p:txBody>
      </p:sp>
      <p:sp>
        <p:nvSpPr>
          <p:cNvPr id="3" name="Content Placeholder 2"/>
          <p:cNvSpPr>
            <a:spLocks noGrp="1"/>
          </p:cNvSpPr>
          <p:nvPr>
            <p:ph idx="1"/>
          </p:nvPr>
        </p:nvSpPr>
        <p:spPr>
          <a:xfrm>
            <a:off x="955964" y="1600200"/>
            <a:ext cx="8064211" cy="4525963"/>
          </a:xfrm>
        </p:spPr>
        <p:txBody>
          <a:bodyPr/>
          <a:lstStyle/>
          <a:p>
            <a:endParaRPr lang="en-US" dirty="0" smtClean="0"/>
          </a:p>
          <a:p>
            <a:r>
              <a:rPr lang="en-US" dirty="0" smtClean="0"/>
              <a:t>Dr. Jane King – Elementary Education Masters Program – Craig 102C</a:t>
            </a:r>
          </a:p>
          <a:p>
            <a:r>
              <a:rPr lang="en-US" dirty="0" smtClean="0"/>
              <a:t>704-477-6636</a:t>
            </a:r>
          </a:p>
          <a:p>
            <a:r>
              <a:rPr lang="en-US" dirty="0" smtClean="0"/>
              <a:t>jking1@gardner-webb.edu</a:t>
            </a:r>
          </a:p>
          <a:p>
            <a:endParaRPr lang="en-US" dirty="0" smtClean="0"/>
          </a:p>
          <a:p>
            <a:r>
              <a:rPr lang="en-US" dirty="0" smtClean="0"/>
              <a:t>Dr. Kelly Taylor – Middle Grades Education Masters Program – Craig </a:t>
            </a:r>
            <a:r>
              <a:rPr lang="en-US" dirty="0" smtClean="0"/>
              <a:t>102E</a:t>
            </a:r>
          </a:p>
          <a:p>
            <a:r>
              <a:rPr lang="en-US" dirty="0" smtClean="0"/>
              <a:t>828-413-0117</a:t>
            </a:r>
            <a:endParaRPr lang="en-US" dirty="0" smtClean="0"/>
          </a:p>
          <a:p>
            <a:r>
              <a:rPr lang="en-US" dirty="0" smtClean="0"/>
              <a:t>ktaylor2@gardner-webb.edu</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14338" y="274638"/>
            <a:ext cx="8605837" cy="1143000"/>
          </a:xfrm>
        </p:spPr>
        <p:txBody>
          <a:bodyPr/>
          <a:lstStyle/>
          <a:p>
            <a:pPr algn="ctr"/>
            <a:r>
              <a:rPr lang="en-US" b="1" smtClean="0">
                <a:latin typeface="Arial Narrow" pitchFamily="34" charset="0"/>
              </a:rPr>
              <a:t>Guidelines for Graduate Level Courses</a:t>
            </a:r>
          </a:p>
        </p:txBody>
      </p:sp>
      <p:sp>
        <p:nvSpPr>
          <p:cNvPr id="6147" name="Rectangle 3"/>
          <p:cNvSpPr>
            <a:spLocks noGrp="1" noChangeArrowheads="1"/>
          </p:cNvSpPr>
          <p:nvPr>
            <p:ph type="body" idx="1"/>
          </p:nvPr>
        </p:nvSpPr>
        <p:spPr>
          <a:xfrm>
            <a:off x="685800" y="1600200"/>
            <a:ext cx="8334375" cy="4525963"/>
          </a:xfrm>
        </p:spPr>
        <p:txBody>
          <a:bodyPr/>
          <a:lstStyle/>
          <a:p>
            <a:pPr>
              <a:buFontTx/>
              <a:buNone/>
            </a:pPr>
            <a:endParaRPr lang="en-US" i="1" smtClean="0"/>
          </a:p>
          <a:p>
            <a:pPr>
              <a:buFontTx/>
              <a:buNone/>
            </a:pPr>
            <a:endParaRPr lang="en-US" i="1" smtClean="0"/>
          </a:p>
          <a:p>
            <a:pPr>
              <a:buFontTx/>
              <a:buNone/>
            </a:pPr>
            <a:r>
              <a:rPr lang="en-US" i="1" smtClean="0"/>
              <a:t>	GWU is charged with addressing the newly revised standards for graduate teaching programs and the 21</a:t>
            </a:r>
            <a:r>
              <a:rPr lang="en-US" i="1" baseline="30000" smtClean="0"/>
              <a:t>st</a:t>
            </a:r>
            <a:r>
              <a:rPr lang="en-US" i="1" smtClean="0"/>
              <a:t> century skills of knowledge, skills, and dispositions embedded in them.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ctrTitle"/>
          </p:nvPr>
        </p:nvSpPr>
        <p:spPr>
          <a:xfrm>
            <a:off x="455613" y="600075"/>
            <a:ext cx="7313612" cy="1114425"/>
          </a:xfrm>
        </p:spPr>
        <p:txBody>
          <a:bodyPr/>
          <a:lstStyle/>
          <a:p>
            <a:pPr algn="ctr" eaLnBrk="1" hangingPunct="1"/>
            <a:r>
              <a:rPr lang="en-US" smtClean="0"/>
              <a:t/>
            </a:r>
            <a:br>
              <a:rPr lang="en-US" smtClean="0"/>
            </a:br>
            <a:r>
              <a:rPr lang="en-US" smtClean="0"/>
              <a:t/>
            </a:r>
            <a:br>
              <a:rPr lang="en-US" smtClean="0"/>
            </a:br>
            <a:r>
              <a:rPr lang="en-US" smtClean="0"/>
              <a:t>Graduate Standards:</a:t>
            </a:r>
          </a:p>
        </p:txBody>
      </p:sp>
      <p:sp>
        <p:nvSpPr>
          <p:cNvPr id="7171" name="Rectangle 5"/>
          <p:cNvSpPr>
            <a:spLocks noGrp="1" noChangeArrowheads="1"/>
          </p:cNvSpPr>
          <p:nvPr>
            <p:ph type="subTitle" idx="1"/>
          </p:nvPr>
        </p:nvSpPr>
        <p:spPr>
          <a:xfrm>
            <a:off x="2071688" y="2000250"/>
            <a:ext cx="5697537" cy="3638550"/>
          </a:xfrm>
        </p:spPr>
        <p:txBody>
          <a:bodyPr/>
          <a:lstStyle/>
          <a:p>
            <a:pPr marL="457200" indent="-457200" eaLnBrk="1" hangingPunct="1">
              <a:buFontTx/>
              <a:buAutoNum type="arabicPeriod"/>
            </a:pPr>
            <a:r>
              <a:rPr lang="en-US" sz="2000" dirty="0" smtClean="0"/>
              <a:t>Teacher Leadership</a:t>
            </a:r>
          </a:p>
          <a:p>
            <a:pPr marL="457200" indent="-457200" eaLnBrk="1" hangingPunct="1">
              <a:buFontTx/>
              <a:buAutoNum type="arabicPeriod"/>
            </a:pPr>
            <a:r>
              <a:rPr lang="en-US" sz="2000" dirty="0" smtClean="0"/>
              <a:t>Respectful Educational Environments</a:t>
            </a:r>
          </a:p>
          <a:p>
            <a:pPr marL="457200" indent="-457200" eaLnBrk="1" hangingPunct="1">
              <a:buFontTx/>
              <a:buAutoNum type="arabicPeriod"/>
            </a:pPr>
            <a:r>
              <a:rPr lang="en-US" sz="2000" dirty="0" smtClean="0"/>
              <a:t>Content and Curriculum Expertise</a:t>
            </a:r>
          </a:p>
          <a:p>
            <a:pPr marL="457200" indent="-457200" eaLnBrk="1" hangingPunct="1">
              <a:buFontTx/>
              <a:buAutoNum type="arabicPeriod"/>
            </a:pPr>
            <a:r>
              <a:rPr lang="en-US" sz="2000" dirty="0" smtClean="0"/>
              <a:t>Student Learning</a:t>
            </a:r>
          </a:p>
          <a:p>
            <a:pPr marL="457200" indent="-457200" eaLnBrk="1" hangingPunct="1">
              <a:buFontTx/>
              <a:buAutoNum type="arabicPeriod"/>
            </a:pPr>
            <a:r>
              <a:rPr lang="en-US" sz="2000" dirty="0" smtClean="0"/>
              <a:t>Reflection</a:t>
            </a:r>
          </a:p>
          <a:p>
            <a:pPr marL="457200" indent="-457200" eaLnBrk="1" hangingPunct="1">
              <a:buFontTx/>
              <a:buAutoNum type="arabicPeriod"/>
            </a:pPr>
            <a:r>
              <a:rPr lang="en-US" sz="2000" dirty="0" smtClean="0"/>
              <a:t>Teacher contributes to the academic success of students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21</a:t>
            </a:r>
            <a:r>
              <a:rPr lang="en-US" baseline="30000" smtClean="0"/>
              <a:t>st</a:t>
            </a:r>
            <a:r>
              <a:rPr lang="en-US" smtClean="0"/>
              <a:t> Century Knowledge, Skills, and Dispositions</a:t>
            </a:r>
          </a:p>
        </p:txBody>
      </p:sp>
      <p:sp>
        <p:nvSpPr>
          <p:cNvPr id="8195" name="Rectangle 3"/>
          <p:cNvSpPr>
            <a:spLocks noGrp="1" noChangeArrowheads="1"/>
          </p:cNvSpPr>
          <p:nvPr>
            <p:ph type="body" idx="1"/>
          </p:nvPr>
        </p:nvSpPr>
        <p:spPr/>
        <p:txBody>
          <a:bodyPr/>
          <a:lstStyle/>
          <a:p>
            <a:pPr eaLnBrk="1" hangingPunct="1"/>
            <a:endParaRPr lang="en-US" sz="2000" dirty="0" smtClean="0"/>
          </a:p>
          <a:p>
            <a:pPr eaLnBrk="1" hangingPunct="1"/>
            <a:r>
              <a:rPr lang="en-US" sz="2000" dirty="0" smtClean="0"/>
              <a:t>Guided reflection on the action research process will include teacher leaders describing the ways in which their action research project developed 21</a:t>
            </a:r>
            <a:r>
              <a:rPr lang="en-US" sz="2000" baseline="30000" dirty="0" smtClean="0"/>
              <a:t>st</a:t>
            </a:r>
            <a:r>
              <a:rPr lang="en-US" sz="2000" dirty="0" smtClean="0"/>
              <a:t> century student outcomes within their specific contexts. Ways in which their action research develops a range of functional and critical thinking skills related to information, media and technology both for their students and themselves; and ways in which adequate life and career skills are developed through their particular action research project.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21</a:t>
            </a:r>
            <a:r>
              <a:rPr lang="en-US" baseline="30000" smtClean="0"/>
              <a:t>st</a:t>
            </a:r>
            <a:r>
              <a:rPr lang="en-US" smtClean="0"/>
              <a:t> Century Knowledge, Skills, and Dispositions cont. </a:t>
            </a:r>
          </a:p>
        </p:txBody>
      </p:sp>
      <p:sp>
        <p:nvSpPr>
          <p:cNvPr id="9219" name="Content Placeholder 2"/>
          <p:cNvSpPr>
            <a:spLocks noGrp="1"/>
          </p:cNvSpPr>
          <p:nvPr>
            <p:ph idx="1"/>
          </p:nvPr>
        </p:nvSpPr>
        <p:spPr/>
        <p:txBody>
          <a:bodyPr/>
          <a:lstStyle/>
          <a:p>
            <a:pPr eaLnBrk="1" hangingPunct="1"/>
            <a:r>
              <a:rPr lang="en-US" smtClean="0"/>
              <a:t>For example, specific reflections completed by teacher leaders will explain ways in which they are working to design and implement curricular innovations that promote understanding of academic content by weaving 21</a:t>
            </a:r>
            <a:r>
              <a:rPr lang="en-US" baseline="30000" smtClean="0"/>
              <a:t>st</a:t>
            </a:r>
            <a:r>
              <a:rPr lang="en-US" smtClean="0"/>
              <a:t> century interdisciplinary themes into core subjects; ways in which they are focusing on creativity, critical thinking, communication, and collaboration both for their students and in their engagement in the action research process;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21</a:t>
            </a:r>
            <a:r>
              <a:rPr lang="en-US" baseline="30000" smtClean="0"/>
              <a:t>st</a:t>
            </a:r>
            <a:r>
              <a:rPr lang="en-US" smtClean="0"/>
              <a:t> Century Knowledge, Skills, and Dispositions cont.</a:t>
            </a:r>
          </a:p>
        </p:txBody>
      </p:sp>
      <p:sp>
        <p:nvSpPr>
          <p:cNvPr id="10243" name="Content Placeholder 2"/>
          <p:cNvSpPr>
            <a:spLocks noGrp="1"/>
          </p:cNvSpPr>
          <p:nvPr>
            <p:ph idx="1"/>
          </p:nvPr>
        </p:nvSpPr>
        <p:spPr/>
        <p:txBody>
          <a:bodyPr/>
          <a:lstStyle/>
          <a:p>
            <a:pPr eaLnBrk="1" hangingPunct="1"/>
            <a:r>
              <a:rPr lang="en-US" smtClean="0"/>
              <a:t>ways in which their action research develops a range of functional and critical thinking skills related to information, media and technology both for their students and themselves; and ways in which adequate life and career skills are developed through their particular action research project.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Masters in Elementary and Middle Grades</a:t>
            </a:r>
          </a:p>
        </p:txBody>
      </p:sp>
      <p:sp>
        <p:nvSpPr>
          <p:cNvPr id="11267" name="Content Placeholder 2"/>
          <p:cNvSpPr>
            <a:spLocks noGrp="1"/>
          </p:cNvSpPr>
          <p:nvPr>
            <p:ph idx="1"/>
          </p:nvPr>
        </p:nvSpPr>
        <p:spPr>
          <a:xfrm>
            <a:off x="212725" y="2085975"/>
            <a:ext cx="8226425" cy="3954463"/>
          </a:xfrm>
        </p:spPr>
        <p:txBody>
          <a:bodyPr/>
          <a:lstStyle/>
          <a:p>
            <a:pPr eaLnBrk="1" hangingPunct="1"/>
            <a:r>
              <a:rPr lang="en-US" smtClean="0"/>
              <a:t>Each program consists of 5 courses which are taught in five semesters.  They are:</a:t>
            </a:r>
          </a:p>
          <a:p>
            <a:pPr eaLnBrk="1" hangingPunct="1"/>
            <a:r>
              <a:rPr lang="en-US" smtClean="0"/>
              <a:t>EDUC 631(elem.) or 641 (middle) plus 1 hour capstone, 7 hrs.</a:t>
            </a:r>
          </a:p>
          <a:p>
            <a:pPr eaLnBrk="1" hangingPunct="1"/>
            <a:r>
              <a:rPr lang="en-US" smtClean="0"/>
              <a:t>EDUC 632 or 642, 6 hrs.</a:t>
            </a:r>
          </a:p>
          <a:p>
            <a:pPr eaLnBrk="1" hangingPunct="1"/>
            <a:r>
              <a:rPr lang="en-US" smtClean="0"/>
              <a:t>EDUC 633 or 643 plus 1  hour capstone, 7 hrs.</a:t>
            </a:r>
          </a:p>
          <a:p>
            <a:pPr eaLnBrk="1" hangingPunct="1"/>
            <a:r>
              <a:rPr lang="en-US" smtClean="0"/>
              <a:t>EDUC 634 or 644, 6hrs.</a:t>
            </a:r>
          </a:p>
          <a:p>
            <a:pPr eaLnBrk="1" hangingPunct="1"/>
            <a:r>
              <a:rPr lang="en-US" smtClean="0"/>
              <a:t>EDUC 635 or 645 plus 1 hour capstone, 7 hrs.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Course Names</a:t>
            </a:r>
          </a:p>
        </p:txBody>
      </p:sp>
      <p:sp>
        <p:nvSpPr>
          <p:cNvPr id="12291" name="Content Placeholder 2"/>
          <p:cNvSpPr>
            <a:spLocks noGrp="1"/>
          </p:cNvSpPr>
          <p:nvPr>
            <p:ph idx="1"/>
          </p:nvPr>
        </p:nvSpPr>
        <p:spPr/>
        <p:txBody>
          <a:bodyPr/>
          <a:lstStyle/>
          <a:p>
            <a:pPr eaLnBrk="1" hangingPunct="1"/>
            <a:r>
              <a:rPr lang="en-US" b="1" i="1" u="sng" smtClean="0"/>
              <a:t>Elementary</a:t>
            </a:r>
            <a:r>
              <a:rPr lang="en-US" b="1" i="1" smtClean="0"/>
              <a:t>:</a:t>
            </a:r>
          </a:p>
          <a:p>
            <a:pPr eaLnBrk="1" hangingPunct="1"/>
            <a:r>
              <a:rPr lang="en-US" smtClean="0"/>
              <a:t>EDUC 631 – Curriculum Foundations for Development of 21</a:t>
            </a:r>
            <a:r>
              <a:rPr lang="en-US" baseline="30000" smtClean="0"/>
              <a:t>st</a:t>
            </a:r>
            <a:r>
              <a:rPr lang="en-US" smtClean="0"/>
              <a:t> Century Teacher Leaders</a:t>
            </a:r>
          </a:p>
          <a:p>
            <a:pPr eaLnBrk="1" hangingPunct="1"/>
            <a:r>
              <a:rPr lang="en-US" smtClean="0"/>
              <a:t>EDUC 632 – Measurement, Assessment, and Action Research for Teacher Leaders</a:t>
            </a:r>
          </a:p>
          <a:p>
            <a:pPr eaLnBrk="1" hangingPunct="1"/>
            <a:r>
              <a:rPr lang="en-US" smtClean="0"/>
              <a:t>EDUC 633 – Special Topics for Elementary Teacher Leaders</a:t>
            </a:r>
          </a:p>
          <a:p>
            <a:pPr eaLnBrk="1" hangingPunct="1"/>
            <a:r>
              <a:rPr lang="en-US" smtClean="0"/>
              <a:t>EDUC 634 – Strategies for Teaching All Students in the 21</a:t>
            </a:r>
            <a:r>
              <a:rPr lang="en-US" baseline="30000" smtClean="0"/>
              <a:t>st</a:t>
            </a:r>
            <a:r>
              <a:rPr lang="en-US" smtClean="0"/>
              <a:t> Century</a:t>
            </a:r>
          </a:p>
          <a:p>
            <a:pPr eaLnBrk="1" hangingPunct="1"/>
            <a:r>
              <a:rPr lang="en-US" smtClean="0"/>
              <a:t>EDUC 635 - Diagnostic Assessment Procedures for Teaching Literacy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freeppt_0333_slide">
  <a:themeElements>
    <a:clrScheme name="Office Theme 2">
      <a:dk1>
        <a:srgbClr val="333333"/>
      </a:dk1>
      <a:lt1>
        <a:srgbClr val="FFFFFF"/>
      </a:lt1>
      <a:dk2>
        <a:srgbClr val="3366CC"/>
      </a:dk2>
      <a:lt2>
        <a:srgbClr val="FFFFFF"/>
      </a:lt2>
      <a:accent1>
        <a:srgbClr val="8ACAE6"/>
      </a:accent1>
      <a:accent2>
        <a:srgbClr val="B9B5F7"/>
      </a:accent2>
      <a:accent3>
        <a:srgbClr val="ADB8E2"/>
      </a:accent3>
      <a:accent4>
        <a:srgbClr val="DADADA"/>
      </a:accent4>
      <a:accent5>
        <a:srgbClr val="C4E1F0"/>
      </a:accent5>
      <a:accent6>
        <a:srgbClr val="A7A4E0"/>
      </a:accent6>
      <a:hlink>
        <a:srgbClr val="A6C3FF"/>
      </a:hlink>
      <a:folHlink>
        <a:srgbClr val="D9C3E0"/>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333333"/>
        </a:dk1>
        <a:lt1>
          <a:srgbClr val="FFFFFF"/>
        </a:lt1>
        <a:dk2>
          <a:srgbClr val="3366CC"/>
        </a:dk2>
        <a:lt2>
          <a:srgbClr val="FFFFFF"/>
        </a:lt2>
        <a:accent1>
          <a:srgbClr val="8CB2FF"/>
        </a:accent1>
        <a:accent2>
          <a:srgbClr val="AAC2F2"/>
        </a:accent2>
        <a:accent3>
          <a:srgbClr val="ADB8E2"/>
        </a:accent3>
        <a:accent4>
          <a:srgbClr val="DADADA"/>
        </a:accent4>
        <a:accent5>
          <a:srgbClr val="C5D5FF"/>
        </a:accent5>
        <a:accent6>
          <a:srgbClr val="9AB0DB"/>
        </a:accent6>
        <a:hlink>
          <a:srgbClr val="B2CCFF"/>
        </a:hlink>
        <a:folHlink>
          <a:srgbClr val="C2D2F2"/>
        </a:folHlink>
      </a:clrScheme>
      <a:clrMap bg1="dk2" tx1="lt1" bg2="dk1" tx2="lt2" accent1="accent1" accent2="accent2" accent3="accent3" accent4="accent4" accent5="accent5" accent6="accent6" hlink="hlink" folHlink="folHlink"/>
    </a:extraClrScheme>
    <a:extraClrScheme>
      <a:clrScheme name="Office Theme 2">
        <a:dk1>
          <a:srgbClr val="333333"/>
        </a:dk1>
        <a:lt1>
          <a:srgbClr val="FFFFFF"/>
        </a:lt1>
        <a:dk2>
          <a:srgbClr val="3366CC"/>
        </a:dk2>
        <a:lt2>
          <a:srgbClr val="FFFFFF"/>
        </a:lt2>
        <a:accent1>
          <a:srgbClr val="8ACAE6"/>
        </a:accent1>
        <a:accent2>
          <a:srgbClr val="B9B5F7"/>
        </a:accent2>
        <a:accent3>
          <a:srgbClr val="ADB8E2"/>
        </a:accent3>
        <a:accent4>
          <a:srgbClr val="DADADA"/>
        </a:accent4>
        <a:accent5>
          <a:srgbClr val="C4E1F0"/>
        </a:accent5>
        <a:accent6>
          <a:srgbClr val="A7A4E0"/>
        </a:accent6>
        <a:hlink>
          <a:srgbClr val="A6C3FF"/>
        </a:hlink>
        <a:folHlink>
          <a:srgbClr val="D9C3E0"/>
        </a:folHlink>
      </a:clrScheme>
      <a:clrMap bg1="dk2" tx1="lt1" bg2="dk1" tx2="lt2" accent1="accent1" accent2="accent2" accent3="accent3" accent4="accent4" accent5="accent5" accent6="accent6" hlink="hlink" folHlink="folHlink"/>
    </a:extraClrScheme>
    <a:extraClrScheme>
      <a:clrScheme name="Office Theme 3">
        <a:dk1>
          <a:srgbClr val="333333"/>
        </a:dk1>
        <a:lt1>
          <a:srgbClr val="FFFFFF"/>
        </a:lt1>
        <a:dk2>
          <a:srgbClr val="3366CC"/>
        </a:dk2>
        <a:lt2>
          <a:srgbClr val="FFFFFF"/>
        </a:lt2>
        <a:accent1>
          <a:srgbClr val="E6DAA1"/>
        </a:accent1>
        <a:accent2>
          <a:srgbClr val="A6C3FF"/>
        </a:accent2>
        <a:accent3>
          <a:srgbClr val="ADB8E2"/>
        </a:accent3>
        <a:accent4>
          <a:srgbClr val="DADADA"/>
        </a:accent4>
        <a:accent5>
          <a:srgbClr val="F0EACD"/>
        </a:accent5>
        <a:accent6>
          <a:srgbClr val="96B0E7"/>
        </a:accent6>
        <a:hlink>
          <a:srgbClr val="D6D98D"/>
        </a:hlink>
        <a:folHlink>
          <a:srgbClr val="EBD7C7"/>
        </a:folHlink>
      </a:clrScheme>
      <a:clrMap bg1="dk2" tx1="lt1" bg2="dk1" tx2="lt2" accent1="accent1" accent2="accent2" accent3="accent3" accent4="accent4" accent5="accent5" accent6="accent6" hlink="hlink" folHlink="folHlink"/>
    </a:extraClrScheme>
    <a:extraClrScheme>
      <a:clrScheme name="Office Theme 4">
        <a:dk1>
          <a:srgbClr val="333333"/>
        </a:dk1>
        <a:lt1>
          <a:srgbClr val="FFFFFF"/>
        </a:lt1>
        <a:dk2>
          <a:srgbClr val="3366CC"/>
        </a:dk2>
        <a:lt2>
          <a:srgbClr val="FFFFFF"/>
        </a:lt2>
        <a:accent1>
          <a:srgbClr val="C1D998"/>
        </a:accent1>
        <a:accent2>
          <a:srgbClr val="EDD3A6"/>
        </a:accent2>
        <a:accent3>
          <a:srgbClr val="ADB8E2"/>
        </a:accent3>
        <a:accent4>
          <a:srgbClr val="DADADA"/>
        </a:accent4>
        <a:accent5>
          <a:srgbClr val="DDE9CA"/>
        </a:accent5>
        <a:accent6>
          <a:srgbClr val="D7BF96"/>
        </a:accent6>
        <a:hlink>
          <a:srgbClr val="EBD3DE"/>
        </a:hlink>
        <a:folHlink>
          <a:srgbClr val="B2CCFF"/>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CCCCCC"/>
        </a:lt2>
        <a:accent1>
          <a:srgbClr val="8CB2FF"/>
        </a:accent1>
        <a:accent2>
          <a:srgbClr val="AAC2F2"/>
        </a:accent2>
        <a:accent3>
          <a:srgbClr val="FFFFFF"/>
        </a:accent3>
        <a:accent4>
          <a:srgbClr val="000000"/>
        </a:accent4>
        <a:accent5>
          <a:srgbClr val="C5D5FF"/>
        </a:accent5>
        <a:accent6>
          <a:srgbClr val="9AB0DB"/>
        </a:accent6>
        <a:hlink>
          <a:srgbClr val="B2CCFF"/>
        </a:hlink>
        <a:folHlink>
          <a:srgbClr val="C2D2F2"/>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CCCCCC"/>
        </a:lt2>
        <a:accent1>
          <a:srgbClr val="8ACAE6"/>
        </a:accent1>
        <a:accent2>
          <a:srgbClr val="B9B5F7"/>
        </a:accent2>
        <a:accent3>
          <a:srgbClr val="FFFFFF"/>
        </a:accent3>
        <a:accent4>
          <a:srgbClr val="000000"/>
        </a:accent4>
        <a:accent5>
          <a:srgbClr val="C4E1F0"/>
        </a:accent5>
        <a:accent6>
          <a:srgbClr val="A7A4E0"/>
        </a:accent6>
        <a:hlink>
          <a:srgbClr val="A6C3FF"/>
        </a:hlink>
        <a:folHlink>
          <a:srgbClr val="D9C3E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CCCCCC"/>
        </a:lt2>
        <a:accent1>
          <a:srgbClr val="E6DAA1"/>
        </a:accent1>
        <a:accent2>
          <a:srgbClr val="A6C3FF"/>
        </a:accent2>
        <a:accent3>
          <a:srgbClr val="FFFFFF"/>
        </a:accent3>
        <a:accent4>
          <a:srgbClr val="000000"/>
        </a:accent4>
        <a:accent5>
          <a:srgbClr val="F0EACD"/>
        </a:accent5>
        <a:accent6>
          <a:srgbClr val="96B0E7"/>
        </a:accent6>
        <a:hlink>
          <a:srgbClr val="D6D98D"/>
        </a:hlink>
        <a:folHlink>
          <a:srgbClr val="EBD7C7"/>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CCCCCC"/>
        </a:lt2>
        <a:accent1>
          <a:srgbClr val="C1D998"/>
        </a:accent1>
        <a:accent2>
          <a:srgbClr val="EDD3A6"/>
        </a:accent2>
        <a:accent3>
          <a:srgbClr val="FFFFFF"/>
        </a:accent3>
        <a:accent4>
          <a:srgbClr val="000000"/>
        </a:accent4>
        <a:accent5>
          <a:srgbClr val="DDE9CA"/>
        </a:accent5>
        <a:accent6>
          <a:srgbClr val="D7BF96"/>
        </a:accent6>
        <a:hlink>
          <a:srgbClr val="EBD3DE"/>
        </a:hlink>
        <a:folHlink>
          <a:srgbClr val="B2CC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333333"/>
      </a:dk1>
      <a:lt1>
        <a:srgbClr val="FFFFFF"/>
      </a:lt1>
      <a:dk2>
        <a:srgbClr val="3366CC"/>
      </a:dk2>
      <a:lt2>
        <a:srgbClr val="FFFFFF"/>
      </a:lt2>
      <a:accent1>
        <a:srgbClr val="8ACAE6"/>
      </a:accent1>
      <a:accent2>
        <a:srgbClr val="B9B5F7"/>
      </a:accent2>
      <a:accent3>
        <a:srgbClr val="ADB8E2"/>
      </a:accent3>
      <a:accent4>
        <a:srgbClr val="DADADA"/>
      </a:accent4>
      <a:accent5>
        <a:srgbClr val="C4E1F0"/>
      </a:accent5>
      <a:accent6>
        <a:srgbClr val="A7A4E0"/>
      </a:accent6>
      <a:hlink>
        <a:srgbClr val="A6C3FF"/>
      </a:hlink>
      <a:folHlink>
        <a:srgbClr val="D9C3E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333333"/>
        </a:dk1>
        <a:lt1>
          <a:srgbClr val="FFFFFF"/>
        </a:lt1>
        <a:dk2>
          <a:srgbClr val="3366CC"/>
        </a:dk2>
        <a:lt2>
          <a:srgbClr val="FFFFFF"/>
        </a:lt2>
        <a:accent1>
          <a:srgbClr val="8CB2FF"/>
        </a:accent1>
        <a:accent2>
          <a:srgbClr val="AAC2F2"/>
        </a:accent2>
        <a:accent3>
          <a:srgbClr val="ADB8E2"/>
        </a:accent3>
        <a:accent4>
          <a:srgbClr val="DADADA"/>
        </a:accent4>
        <a:accent5>
          <a:srgbClr val="C5D5FF"/>
        </a:accent5>
        <a:accent6>
          <a:srgbClr val="9AB0DB"/>
        </a:accent6>
        <a:hlink>
          <a:srgbClr val="B2CCFF"/>
        </a:hlink>
        <a:folHlink>
          <a:srgbClr val="C2D2F2"/>
        </a:folHlink>
      </a:clrScheme>
      <a:clrMap bg1="dk2" tx1="lt1" bg2="dk1" tx2="lt2" accent1="accent1" accent2="accent2" accent3="accent3" accent4="accent4" accent5="accent5" accent6="accent6" hlink="hlink" folHlink="folHlink"/>
    </a:extraClrScheme>
    <a:extraClrScheme>
      <a:clrScheme name="1_Default Design 2">
        <a:dk1>
          <a:srgbClr val="333333"/>
        </a:dk1>
        <a:lt1>
          <a:srgbClr val="FFFFFF"/>
        </a:lt1>
        <a:dk2>
          <a:srgbClr val="3366CC"/>
        </a:dk2>
        <a:lt2>
          <a:srgbClr val="FFFFFF"/>
        </a:lt2>
        <a:accent1>
          <a:srgbClr val="8ACAE6"/>
        </a:accent1>
        <a:accent2>
          <a:srgbClr val="B9B5F7"/>
        </a:accent2>
        <a:accent3>
          <a:srgbClr val="ADB8E2"/>
        </a:accent3>
        <a:accent4>
          <a:srgbClr val="DADADA"/>
        </a:accent4>
        <a:accent5>
          <a:srgbClr val="C4E1F0"/>
        </a:accent5>
        <a:accent6>
          <a:srgbClr val="A7A4E0"/>
        </a:accent6>
        <a:hlink>
          <a:srgbClr val="A6C3FF"/>
        </a:hlink>
        <a:folHlink>
          <a:srgbClr val="D9C3E0"/>
        </a:folHlink>
      </a:clrScheme>
      <a:clrMap bg1="dk2" tx1="lt1" bg2="dk1" tx2="lt2" accent1="accent1" accent2="accent2" accent3="accent3" accent4="accent4" accent5="accent5" accent6="accent6" hlink="hlink" folHlink="folHlink"/>
    </a:extraClrScheme>
    <a:extraClrScheme>
      <a:clrScheme name="1_Default Design 3">
        <a:dk1>
          <a:srgbClr val="333333"/>
        </a:dk1>
        <a:lt1>
          <a:srgbClr val="FFFFFF"/>
        </a:lt1>
        <a:dk2>
          <a:srgbClr val="3366CC"/>
        </a:dk2>
        <a:lt2>
          <a:srgbClr val="FFFFFF"/>
        </a:lt2>
        <a:accent1>
          <a:srgbClr val="E6DAA1"/>
        </a:accent1>
        <a:accent2>
          <a:srgbClr val="A6C3FF"/>
        </a:accent2>
        <a:accent3>
          <a:srgbClr val="ADB8E2"/>
        </a:accent3>
        <a:accent4>
          <a:srgbClr val="DADADA"/>
        </a:accent4>
        <a:accent5>
          <a:srgbClr val="F0EACD"/>
        </a:accent5>
        <a:accent6>
          <a:srgbClr val="96B0E7"/>
        </a:accent6>
        <a:hlink>
          <a:srgbClr val="D6D98D"/>
        </a:hlink>
        <a:folHlink>
          <a:srgbClr val="EBD7C7"/>
        </a:folHlink>
      </a:clrScheme>
      <a:clrMap bg1="dk2" tx1="lt1" bg2="dk1" tx2="lt2" accent1="accent1" accent2="accent2" accent3="accent3" accent4="accent4" accent5="accent5" accent6="accent6" hlink="hlink" folHlink="folHlink"/>
    </a:extraClrScheme>
    <a:extraClrScheme>
      <a:clrScheme name="1_Default Design 4">
        <a:dk1>
          <a:srgbClr val="333333"/>
        </a:dk1>
        <a:lt1>
          <a:srgbClr val="FFFFFF"/>
        </a:lt1>
        <a:dk2>
          <a:srgbClr val="3366CC"/>
        </a:dk2>
        <a:lt2>
          <a:srgbClr val="FFFFFF"/>
        </a:lt2>
        <a:accent1>
          <a:srgbClr val="C1D998"/>
        </a:accent1>
        <a:accent2>
          <a:srgbClr val="EDD3A6"/>
        </a:accent2>
        <a:accent3>
          <a:srgbClr val="ADB8E2"/>
        </a:accent3>
        <a:accent4>
          <a:srgbClr val="DADADA"/>
        </a:accent4>
        <a:accent5>
          <a:srgbClr val="DDE9CA"/>
        </a:accent5>
        <a:accent6>
          <a:srgbClr val="D7BF96"/>
        </a:accent6>
        <a:hlink>
          <a:srgbClr val="EBD3DE"/>
        </a:hlink>
        <a:folHlink>
          <a:srgbClr val="B2CCFF"/>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CCCCCC"/>
        </a:lt2>
        <a:accent1>
          <a:srgbClr val="8CB2FF"/>
        </a:accent1>
        <a:accent2>
          <a:srgbClr val="AAC2F2"/>
        </a:accent2>
        <a:accent3>
          <a:srgbClr val="FFFFFF"/>
        </a:accent3>
        <a:accent4>
          <a:srgbClr val="000000"/>
        </a:accent4>
        <a:accent5>
          <a:srgbClr val="C5D5FF"/>
        </a:accent5>
        <a:accent6>
          <a:srgbClr val="9AB0DB"/>
        </a:accent6>
        <a:hlink>
          <a:srgbClr val="B2CCFF"/>
        </a:hlink>
        <a:folHlink>
          <a:srgbClr val="C2D2F2"/>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CCCCCC"/>
        </a:lt2>
        <a:accent1>
          <a:srgbClr val="8ACAE6"/>
        </a:accent1>
        <a:accent2>
          <a:srgbClr val="B9B5F7"/>
        </a:accent2>
        <a:accent3>
          <a:srgbClr val="FFFFFF"/>
        </a:accent3>
        <a:accent4>
          <a:srgbClr val="000000"/>
        </a:accent4>
        <a:accent5>
          <a:srgbClr val="C4E1F0"/>
        </a:accent5>
        <a:accent6>
          <a:srgbClr val="A7A4E0"/>
        </a:accent6>
        <a:hlink>
          <a:srgbClr val="A6C3FF"/>
        </a:hlink>
        <a:folHlink>
          <a:srgbClr val="D9C3E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CCCCCC"/>
        </a:lt2>
        <a:accent1>
          <a:srgbClr val="E6DAA1"/>
        </a:accent1>
        <a:accent2>
          <a:srgbClr val="A6C3FF"/>
        </a:accent2>
        <a:accent3>
          <a:srgbClr val="FFFFFF"/>
        </a:accent3>
        <a:accent4>
          <a:srgbClr val="000000"/>
        </a:accent4>
        <a:accent5>
          <a:srgbClr val="F0EACD"/>
        </a:accent5>
        <a:accent6>
          <a:srgbClr val="96B0E7"/>
        </a:accent6>
        <a:hlink>
          <a:srgbClr val="D6D98D"/>
        </a:hlink>
        <a:folHlink>
          <a:srgbClr val="EBD7C7"/>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CCCCCC"/>
        </a:lt2>
        <a:accent1>
          <a:srgbClr val="C1D998"/>
        </a:accent1>
        <a:accent2>
          <a:srgbClr val="EDD3A6"/>
        </a:accent2>
        <a:accent3>
          <a:srgbClr val="FFFFFF"/>
        </a:accent3>
        <a:accent4>
          <a:srgbClr val="000000"/>
        </a:accent4>
        <a:accent5>
          <a:srgbClr val="DDE9CA"/>
        </a:accent5>
        <a:accent6>
          <a:srgbClr val="D7BF96"/>
        </a:accent6>
        <a:hlink>
          <a:srgbClr val="EBD3DE"/>
        </a:hlink>
        <a:folHlink>
          <a:srgbClr val="B2CC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freeppt_0333_slide</Template>
  <TotalTime>238</TotalTime>
  <Words>1199</Words>
  <Application>Microsoft Office PowerPoint</Application>
  <PresentationFormat>On-screen Show (4:3)</PresentationFormat>
  <Paragraphs>85</Paragraphs>
  <Slides>17</Slides>
  <Notes>2</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freeppt_0333_slide</vt:lpstr>
      <vt:lpstr>1_Default Design</vt:lpstr>
      <vt:lpstr>Adjunct Training for Elementary and Middle Grades Masters Program</vt:lpstr>
      <vt:lpstr>Contact Information </vt:lpstr>
      <vt:lpstr>Guidelines for Graduate Level Courses</vt:lpstr>
      <vt:lpstr>  Graduate Standards:</vt:lpstr>
      <vt:lpstr>21st Century Knowledge, Skills, and Dispositions</vt:lpstr>
      <vt:lpstr>21st Century Knowledge, Skills, and Dispositions cont. </vt:lpstr>
      <vt:lpstr>21st Century Knowledge, Skills, and Dispositions cont.</vt:lpstr>
      <vt:lpstr>Masters in Elementary and Middle Grades</vt:lpstr>
      <vt:lpstr>Course Names</vt:lpstr>
      <vt:lpstr>Middle Grades:</vt:lpstr>
      <vt:lpstr>Courses</vt:lpstr>
      <vt:lpstr>Sample Syllabus</vt:lpstr>
      <vt:lpstr>Developing a Capstone </vt:lpstr>
      <vt:lpstr>Action Research</vt:lpstr>
      <vt:lpstr>Task Stream</vt:lpstr>
      <vt:lpstr>Task Stream cont. </vt:lpstr>
      <vt:lpstr>Slide 17</vt:lpstr>
    </vt:vector>
  </TitlesOfParts>
  <Company>Gardner-Webb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Adjunct Training for Elementary and Middle Grades Masters Program</dc:title>
  <dc:creator>User</dc:creator>
  <cp:lastModifiedBy>User</cp:lastModifiedBy>
  <cp:revision>26</cp:revision>
  <dcterms:created xsi:type="dcterms:W3CDTF">2011-08-01T18:00:58Z</dcterms:created>
  <dcterms:modified xsi:type="dcterms:W3CDTF">2011-08-05T18:03:05Z</dcterms:modified>
</cp:coreProperties>
</file>